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D_FE7944D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5"/>
  </p:notesMasterIdLst>
  <p:sldIdLst>
    <p:sldId id="256" r:id="rId5"/>
    <p:sldId id="260" r:id="rId6"/>
    <p:sldId id="271" r:id="rId7"/>
    <p:sldId id="270" r:id="rId8"/>
    <p:sldId id="261" r:id="rId9"/>
    <p:sldId id="259" r:id="rId10"/>
    <p:sldId id="272" r:id="rId11"/>
    <p:sldId id="266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C8CA4B-078C-CD7B-5E59-01875E10E54B}" name="Гость" initials="Го" userId="S::urn:spo:anon#3a33ce502d92bc54019b13a6ad2a7a54b53366d6e51514147efe2d39a3f8c7e8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A65F"/>
    <a:srgbClr val="18AA64"/>
    <a:srgbClr val="0B6B3D"/>
    <a:srgbClr val="26AF6E"/>
    <a:srgbClr val="C9FBE2"/>
    <a:srgbClr val="F0FEF7"/>
    <a:srgbClr val="9DF5CB"/>
    <a:srgbClr val="76A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76786" autoAdjust="0"/>
  </p:normalViewPr>
  <p:slideViewPr>
    <p:cSldViewPr snapToGrid="0" showGuides="1">
      <p:cViewPr>
        <p:scale>
          <a:sx n="75" d="100"/>
          <a:sy n="75" d="100"/>
        </p:scale>
        <p:origin x="864" y="23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omments/modernComment_10D_FE7944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55D8B8-B700-4E53-B17A-4EECD5A5D287}" authorId="{66C8CA4B-078C-CD7B-5E59-01875E10E54B}" created="2023-08-27T06:19:06.380">
    <pc:sldMkLst xmlns:pc="http://schemas.microsoft.com/office/powerpoint/2013/main/command">
      <pc:docMk/>
      <pc:sldMk cId="4269360337" sldId="269"/>
    </pc:sldMkLst>
    <p188:txBody>
      <a:bodyPr/>
      <a:lstStyle/>
      <a:p>
        <a:r>
          <a:rPr lang="ru-RU"/>
          <a:t>Мб не только на гитхаб, а еще на скринкаст сделать. Можно сделать с эмблемой, если будет время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49981-D46C-44F2-8B4D-05734EBF67B2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67649-6125-4875-8EFF-76020FBDF9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52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7649-6125-4875-8EFF-76020FBDF9E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53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7649-6125-4875-8EFF-76020FBDF9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29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 нами задача не просто реализации алгоритмов поиска, а задача создания прототипа сервиса, работа с которым доступна обычным пользователям. Для демонстрации результатов работы ансамбля использовалась </a:t>
            </a:r>
            <a:r>
              <a:rPr lang="ru-RU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яндекс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карты, однако реализованный алгоритм способен работать и с другими картами, что демонстрирует масштабируемость разрабатываемого сервиса. Помимо этого наше решение представляет собой ансамбль собственных методов, состоящий не только из </a:t>
            </a:r>
            <a:r>
              <a:rPr lang="ru-RU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нейросетевых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решений, что позволяет повысить итоговое качество решения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7649-6125-4875-8EFF-76020FBDF9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20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 нами задача не просто реализации алгоритмов поиска, а задача создания прототипа сервиса, работа с которым доступна обычным пользователям. Для демонстрации результатов работы ансамбля использовалась </a:t>
            </a:r>
            <a:r>
              <a:rPr lang="ru-RU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яндекс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карты, однако реализованный алгоритм способен работать и с другими картами, что демонстрирует масштабируемость разрабатываемого сервиса. Помимо этого наше решение представляет собой ансамбль собственных методов, состоящий не только из </a:t>
            </a:r>
            <a:r>
              <a:rPr lang="ru-RU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нейросетевых</a:t>
            </a:r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решений, что позволяет повысить итоговое качество решения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7649-6125-4875-8EFF-76020FBDF9E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773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Разные форматы адресов</a:t>
            </a:r>
          </a:p>
          <a:p>
            <a:pPr marL="342900" indent="-342900">
              <a:buFont typeface="Arial"/>
              <a:buChar char="•"/>
            </a:pP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Ошибки во вводимых словах (опечатки)</a:t>
            </a:r>
          </a:p>
          <a:p>
            <a:pPr marL="342900" indent="-342900">
              <a:buFont typeface="Arial"/>
              <a:buChar char="•"/>
            </a:pP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Неверные родовые обозначения - </a:t>
            </a:r>
            <a:r>
              <a:rPr lang="ru-RU" sz="1200" dirty="0" err="1">
                <a:solidFill>
                  <a:srgbClr val="000000"/>
                </a:solidFill>
                <a:latin typeface="Arial"/>
                <a:cs typeface="Arial"/>
              </a:rPr>
              <a:t>геонимы</a:t>
            </a: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 (</a:t>
            </a:r>
            <a:r>
              <a:rPr lang="ru-RU" sz="1200" dirty="0" err="1">
                <a:solidFill>
                  <a:srgbClr val="000000"/>
                </a:solidFill>
                <a:latin typeface="Arial"/>
                <a:cs typeface="Arial"/>
              </a:rPr>
              <a:t>ex</a:t>
            </a: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: улица - проспект)</a:t>
            </a:r>
          </a:p>
          <a:p>
            <a:pPr marL="342900" indent="-342900">
              <a:buFont typeface="Arial"/>
              <a:buChar char="•"/>
            </a:pP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Неполные адреса</a:t>
            </a:r>
            <a:endParaRPr lang="ru-RU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7649-6125-4875-8EFF-76020FBDF9E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54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Предобработка данных;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Выделение структурных компонент: город, улица, дом и </a:t>
            </a:r>
            <a:r>
              <a:rPr lang="ru-RU" sz="1200" dirty="0" err="1">
                <a:latin typeface="Arial" panose="020B0604020202020204" pitchFamily="34" charset="0"/>
                <a:cs typeface="Arial" panose="020B0604020202020204" pitchFamily="34" charset="0"/>
              </a:rPr>
              <a:t>тд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Поиск соответствий последовательно по компонентам.</a:t>
            </a:r>
          </a:p>
          <a:p>
            <a:pPr marL="457200" indent="-457200">
              <a:buFont typeface="Arial"/>
              <a:buChar char="•"/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Используемая метрика близости: расстояние Левенштейна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7649-6125-4875-8EFF-76020FBDF9E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63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Краткое описание решения:</a:t>
            </a:r>
          </a:p>
          <a:p>
            <a:r>
              <a:rPr lang="ru-RU"/>
              <a:t>Для решения задачи исправление адреса г. Санкт-Петербурга:</a:t>
            </a:r>
          </a:p>
          <a:p>
            <a:r>
              <a:rPr lang="ru-RU"/>
              <a:t>1. На первом шаге производится ввод одного запроса или целого </a:t>
            </a:r>
            <a:r>
              <a:rPr lang="ru-RU" err="1"/>
              <a:t>датасета</a:t>
            </a:r>
            <a:r>
              <a:rPr lang="ru-RU"/>
              <a:t>, далее предобработка данных и удаление адресов которые некорректны для задачи.</a:t>
            </a:r>
          </a:p>
          <a:p>
            <a:r>
              <a:rPr lang="ru-RU"/>
              <a:t>2. На втором шаге производится подача </a:t>
            </a:r>
            <a:r>
              <a:rPr lang="ru-RU" err="1"/>
              <a:t>предобработанных</a:t>
            </a:r>
            <a:r>
              <a:rPr lang="ru-RU"/>
              <a:t> данных в Ансамбль алгоритмов:</a:t>
            </a:r>
          </a:p>
          <a:p>
            <a:r>
              <a:rPr lang="ru-RU"/>
              <a:t>a) производится сегментация адреса на структурные компоненты, поиск по шаблону, используя расстояния Левенштейна.</a:t>
            </a:r>
          </a:p>
          <a:p>
            <a:r>
              <a:rPr lang="ru-RU"/>
              <a:t>б) </a:t>
            </a:r>
            <a:r>
              <a:rPr lang="ru-RU" err="1"/>
              <a:t>нейросетевое</a:t>
            </a:r>
            <a:r>
              <a:rPr lang="ru-RU"/>
              <a:t> решение, использующее методы NLP, для построения корректного адреса.</a:t>
            </a:r>
          </a:p>
          <a:p>
            <a:r>
              <a:rPr lang="ru-RU"/>
              <a:t>3. На финальном этапе происходит выбор результата ансамбля и отрисовка точки на карте на </a:t>
            </a:r>
            <a:r>
              <a:rPr lang="ru-RU" err="1"/>
              <a:t>фронтенде</a:t>
            </a:r>
            <a:r>
              <a:rPr lang="ru-RU"/>
              <a:t> для пользователя.</a:t>
            </a:r>
          </a:p>
          <a:p>
            <a:endParaRPr lang="ru-RU"/>
          </a:p>
          <a:p>
            <a:r>
              <a:rPr lang="ru-RU"/>
              <a:t>Технические особенности:</a:t>
            </a:r>
          </a:p>
          <a:p>
            <a:r>
              <a:rPr lang="ru-RU"/>
              <a:t>Python, </a:t>
            </a:r>
            <a:r>
              <a:rPr lang="ru-RU" err="1"/>
              <a:t>Django</a:t>
            </a:r>
            <a:r>
              <a:rPr lang="ru-RU"/>
              <a:t>, </a:t>
            </a:r>
            <a:r>
              <a:rPr lang="ru-RU" err="1"/>
              <a:t>React</a:t>
            </a:r>
            <a:r>
              <a:rPr lang="ru-RU"/>
              <a:t>, JavaScript, </a:t>
            </a:r>
            <a:r>
              <a:rPr lang="ru-RU" err="1"/>
              <a:t>PyTorch</a:t>
            </a:r>
            <a:r>
              <a:rPr lang="ru-RU"/>
              <a:t>, Seq2Seq, </a:t>
            </a:r>
            <a:r>
              <a:rPr lang="ru-RU" err="1"/>
              <a:t>Encoder-Decoder+Attention</a:t>
            </a:r>
            <a:r>
              <a:rPr lang="ru-RU"/>
              <a:t> </a:t>
            </a:r>
          </a:p>
          <a:p>
            <a:endParaRPr lang="ru-RU"/>
          </a:p>
          <a:p>
            <a:r>
              <a:rPr lang="ru-RU"/>
              <a:t>Уникальность:</a:t>
            </a:r>
          </a:p>
          <a:p>
            <a:r>
              <a:rPr lang="ru-RU"/>
              <a:t>Перед нами задача не просто реализации алгоритмов поиска, а задача создания прототипа сервиса, работа с которым доступна обычным пользователям. Для демонстрации результатов работы ансамбля использовалась </a:t>
            </a:r>
            <a:r>
              <a:rPr lang="ru-RU" err="1"/>
              <a:t>яндекс</a:t>
            </a:r>
            <a:r>
              <a:rPr lang="ru-RU"/>
              <a:t> карты, однако реализованный алгоритм способен работать и с другими картами, что демонстрирует масштабируемость разрабатываемого сервиса. Помимо этого наше решение представляет собой ансамбль собственных методов, состоящий не только из </a:t>
            </a:r>
            <a:r>
              <a:rPr lang="ru-RU" err="1"/>
              <a:t>нейросетевых</a:t>
            </a:r>
            <a:r>
              <a:rPr lang="ru-RU"/>
              <a:t> решений, что позволяет повысить итоговое качество решения.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7649-6125-4875-8EFF-76020FBDF9E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71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l">
              <a:buFont typeface="Wingdings"/>
              <a:buChar char="ü"/>
            </a:pPr>
            <a:r>
              <a:rPr lang="ru-RU" sz="2800" dirty="0">
                <a:cs typeface="Calibri"/>
              </a:rPr>
              <a:t>Адаптивность:</a:t>
            </a:r>
            <a:endParaRPr lang="ru-RU" dirty="0">
              <a:cs typeface="Calibri" panose="020F0502020204030204"/>
            </a:endParaRPr>
          </a:p>
          <a:p>
            <a:pPr lvl="1"/>
            <a:r>
              <a:rPr lang="ru-RU" sz="2800" dirty="0">
                <a:cs typeface="Calibri"/>
              </a:rPr>
              <a:t>Есть возможность загрузить новые наборы данных или изменить исходные</a:t>
            </a:r>
          </a:p>
          <a:p>
            <a:pPr marL="457200" indent="-457200">
              <a:buFont typeface="Wingdings"/>
              <a:buChar char="ü"/>
            </a:pPr>
            <a:r>
              <a:rPr lang="ru-RU" sz="2800" dirty="0">
                <a:cs typeface="Calibri"/>
              </a:rPr>
              <a:t>Масштабируемость:</a:t>
            </a:r>
          </a:p>
          <a:p>
            <a:pPr lvl="1"/>
            <a:r>
              <a:rPr lang="ru-RU" sz="2800" dirty="0">
                <a:highlight>
                  <a:srgbClr val="FFFF00"/>
                </a:highlight>
                <a:cs typeface="Calibri"/>
              </a:rPr>
              <a:t>Скорость?</a:t>
            </a:r>
          </a:p>
          <a:p>
            <a:pPr marL="457200" indent="-457200">
              <a:buFont typeface="Wingdings"/>
              <a:buChar char="ü"/>
            </a:pPr>
            <a:r>
              <a:rPr lang="ru-RU" sz="2800" dirty="0">
                <a:cs typeface="Calibri"/>
              </a:rPr>
              <a:t>Итоговая точность на предоставленных </a:t>
            </a:r>
            <a:r>
              <a:rPr lang="ru-RU" sz="2800" dirty="0" err="1">
                <a:cs typeface="Calibri"/>
              </a:rPr>
              <a:t>датасетах</a:t>
            </a:r>
            <a:r>
              <a:rPr lang="ru-RU" sz="2800" dirty="0">
                <a:cs typeface="Calibri"/>
              </a:rPr>
              <a:t>: </a:t>
            </a:r>
            <a:r>
              <a:rPr lang="ru-RU" sz="2800" dirty="0">
                <a:highlight>
                  <a:srgbClr val="FFFF00"/>
                </a:highlight>
                <a:cs typeface="Calibri"/>
              </a:rPr>
              <a:t>86%?</a:t>
            </a:r>
          </a:p>
          <a:p>
            <a:pPr marL="457200" indent="-457200">
              <a:buFont typeface="Wingdings"/>
              <a:buChar char="ü"/>
            </a:pPr>
            <a:r>
              <a:rPr lang="ru-RU" sz="2800" dirty="0">
                <a:cs typeface="Calibri"/>
              </a:rPr>
              <a:t>Прототип полноценного сервиса</a:t>
            </a:r>
            <a:endParaRPr lang="ru-RU" dirty="0">
              <a:cs typeface="Calibri"/>
            </a:endParaRPr>
          </a:p>
          <a:p>
            <a:pPr marL="914400" lvl="1" indent="-457200">
              <a:buFont typeface="Wingdings"/>
              <a:buChar char="ü"/>
            </a:pPr>
            <a:r>
              <a:rPr lang="ru-RU" sz="2800" dirty="0">
                <a:cs typeface="Calibri"/>
              </a:rPr>
              <a:t>Обработка запроса на стороне сервера -&gt; легковесно ли?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7649-6125-4875-8EFF-76020FBDF9E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71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2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58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14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3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49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8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99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28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76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73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44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65889-A8DA-4EEA-A9BA-7639BACDEC97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8FCC8-5060-4139-92FC-2717CE2DF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27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0D_FE7944D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sv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 descr="Веб-дизайн со сплошной заливкой">
            <a:extLst>
              <a:ext uri="{FF2B5EF4-FFF2-40B4-BE49-F238E27FC236}">
                <a16:creationId xmlns:a16="http://schemas.microsoft.com/office/drawing/2014/main" id="{C23895D2-760B-A0B3-28CD-757C4D26D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29650">
            <a:off x="3826736" y="-1282715"/>
            <a:ext cx="8901027" cy="890102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2569E48-2261-A755-9F88-796E0BE93962}"/>
              </a:ext>
            </a:extLst>
          </p:cNvPr>
          <p:cNvSpPr/>
          <p:nvPr/>
        </p:nvSpPr>
        <p:spPr>
          <a:xfrm>
            <a:off x="8445499" y="4199265"/>
            <a:ext cx="3391543" cy="1625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68680">
              <a:spcAft>
                <a:spcPts val="600"/>
              </a:spcAft>
            </a:pPr>
            <a:r>
              <a:rPr lang="ru-RU" sz="2000" b="1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Герман Михельсон</a:t>
            </a:r>
          </a:p>
          <a:p>
            <a:pPr defTabSz="868680">
              <a:spcAft>
                <a:spcPts val="600"/>
              </a:spcAft>
            </a:pPr>
            <a:r>
              <a:rPr lang="ru-RU" sz="2000" b="1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Андрей Казаринов</a:t>
            </a:r>
          </a:p>
          <a:p>
            <a:pPr defTabSz="868680">
              <a:spcAft>
                <a:spcPts val="600"/>
              </a:spcAft>
            </a:pPr>
            <a:r>
              <a:rPr lang="ru-RU" sz="2000" b="1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Анна Гриненко</a:t>
            </a:r>
          </a:p>
          <a:p>
            <a:pPr defTabSz="868680">
              <a:spcAft>
                <a:spcPts val="600"/>
              </a:spcAft>
            </a:pPr>
            <a:r>
              <a:rPr lang="ru-RU" sz="2000" b="1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Ольга Ефремова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Рисунок 51" descr="Изображение выглядит как Графика, графическая встав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C070FD19-8277-6677-56FB-F0A500A78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75"/>
            <a:ext cx="13434222" cy="43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20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Графика, графическая вставка, мультфильм">
            <a:extLst>
              <a:ext uri="{FF2B5EF4-FFF2-40B4-BE49-F238E27FC236}">
                <a16:creationId xmlns:a16="http://schemas.microsoft.com/office/drawing/2014/main" id="{44D1CC92-6CD8-2BB9-B511-DC2E760D0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5" y="6322647"/>
            <a:ext cx="1662545" cy="535353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AD96A72-666F-73E7-FA65-C5E3BB43D08B}"/>
              </a:ext>
            </a:extLst>
          </p:cNvPr>
          <p:cNvCxnSpPr>
            <a:cxnSpLocks/>
          </p:cNvCxnSpPr>
          <p:nvPr/>
        </p:nvCxnSpPr>
        <p:spPr>
          <a:xfrm>
            <a:off x="3203543" y="1861155"/>
            <a:ext cx="5784915" cy="0"/>
          </a:xfrm>
          <a:prstGeom prst="line">
            <a:avLst/>
          </a:prstGeom>
          <a:ln w="76200">
            <a:solidFill>
              <a:srgbClr val="18A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DA27A5-EBB1-0C90-09DC-124126CB7DCD}"/>
              </a:ext>
            </a:extLst>
          </p:cNvPr>
          <p:cNvSpPr txBox="1"/>
          <p:nvPr/>
        </p:nvSpPr>
        <p:spPr>
          <a:xfrm>
            <a:off x="3052608" y="886238"/>
            <a:ext cx="60867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dirty="0">
                <a:solidFill>
                  <a:srgbClr val="0B6B3D"/>
                </a:solidFill>
                <a:cs typeface="Calibri"/>
              </a:rPr>
              <a:t>Спасибо за внимание!</a:t>
            </a:r>
          </a:p>
        </p:txBody>
      </p:sp>
      <p:pic>
        <p:nvPicPr>
          <p:cNvPr id="6" name="Рисунок 5" descr="Изображение выглядит как шаблон, прямоугольный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B5F2B78-803B-58F0-F176-881A2B6E8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189922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2BF1C7-ED08-A786-0B92-43A6B2D6B366}"/>
              </a:ext>
            </a:extLst>
          </p:cNvPr>
          <p:cNvSpPr txBox="1"/>
          <p:nvPr/>
        </p:nvSpPr>
        <p:spPr>
          <a:xfrm>
            <a:off x="4498009" y="5350564"/>
            <a:ext cx="31959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Ссылка на </a:t>
            </a:r>
            <a:r>
              <a:rPr lang="ru-RU" dirty="0" err="1">
                <a:cs typeface="Calibri"/>
              </a:rPr>
              <a:t>гитхаб</a:t>
            </a:r>
            <a:r>
              <a:rPr lang="ru-RU" dirty="0">
                <a:cs typeface="Calibri"/>
              </a:rPr>
              <a:t> с решением (пока приватный)</a:t>
            </a:r>
          </a:p>
        </p:txBody>
      </p:sp>
    </p:spTree>
    <p:extLst>
      <p:ext uri="{BB962C8B-B14F-4D97-AF65-F5344CB8AC3E}">
        <p14:creationId xmlns:p14="http://schemas.microsoft.com/office/powerpoint/2010/main" val="42693603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Графика, графическая вставка, мультфильм">
            <a:extLst>
              <a:ext uri="{FF2B5EF4-FFF2-40B4-BE49-F238E27FC236}">
                <a16:creationId xmlns:a16="http://schemas.microsoft.com/office/drawing/2014/main" id="{44D1CC92-6CD8-2BB9-B511-DC2E760D0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5" y="6322647"/>
            <a:ext cx="1662545" cy="53535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16C841-45EA-FA28-6C32-E726B85DEB11}"/>
              </a:ext>
            </a:extLst>
          </p:cNvPr>
          <p:cNvSpPr/>
          <p:nvPr/>
        </p:nvSpPr>
        <p:spPr>
          <a:xfrm>
            <a:off x="311085" y="556181"/>
            <a:ext cx="5784915" cy="697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3600" b="1">
                <a:solidFill>
                  <a:srgbClr val="0B6B3D"/>
                </a:solidFill>
                <a:latin typeface="Arial"/>
                <a:cs typeface="Arial"/>
              </a:rPr>
              <a:t>Наша команда и роли</a:t>
            </a:r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AD96A72-666F-73E7-FA65-C5E3BB43D08B}"/>
              </a:ext>
            </a:extLst>
          </p:cNvPr>
          <p:cNvCxnSpPr/>
          <p:nvPr/>
        </p:nvCxnSpPr>
        <p:spPr>
          <a:xfrm>
            <a:off x="311085" y="1253764"/>
            <a:ext cx="5784915" cy="0"/>
          </a:xfrm>
          <a:prstGeom prst="line">
            <a:avLst/>
          </a:prstGeom>
          <a:ln w="76200">
            <a:solidFill>
              <a:srgbClr val="18A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EBF078-C447-21AA-EFAD-745C9943F0DB}"/>
              </a:ext>
            </a:extLst>
          </p:cNvPr>
          <p:cNvSpPr/>
          <p:nvPr/>
        </p:nvSpPr>
        <p:spPr>
          <a:xfrm>
            <a:off x="493207" y="4322922"/>
            <a:ext cx="2665920" cy="2015582"/>
          </a:xfrm>
          <a:prstGeom prst="rect">
            <a:avLst/>
          </a:prstGeom>
          <a:noFill/>
          <a:ln w="38100">
            <a:solidFill>
              <a:srgbClr val="11A65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311" tIns="179311" rIns="179311" bIns="179311" numCol="1" spcCol="1270" anchor="t" anchorCtr="0">
            <a:noAutofit/>
          </a:bodyPr>
          <a:lstStyle/>
          <a:p>
            <a:pPr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b="1" kern="1200" dirty="0">
                <a:solidFill>
                  <a:schemeClr val="tx1"/>
                </a:solidFill>
              </a:rPr>
              <a:t>Михельсон Герман</a:t>
            </a:r>
            <a:r>
              <a:rPr lang="ru-RU" sz="2400" kern="1200" dirty="0">
                <a:solidFill>
                  <a:schemeClr val="tx1"/>
                </a:solidFill>
              </a:rPr>
              <a:t> - капитан:</a:t>
            </a:r>
            <a:endParaRPr lang="en-US" sz="2400" dirty="0">
              <a:solidFill>
                <a:schemeClr val="tx1"/>
              </a:solidFill>
            </a:endParaRPr>
          </a:p>
          <a:p>
            <a:pPr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dirty="0">
                <a:solidFill>
                  <a:schemeClr val="tx1"/>
                </a:solidFill>
              </a:rPr>
              <a:t>разработчик </a:t>
            </a:r>
            <a:r>
              <a:rPr lang="ru-RU" sz="2400" dirty="0" err="1">
                <a:solidFill>
                  <a:schemeClr val="tx1"/>
                </a:solidFill>
              </a:rPr>
              <a:t>Frontend</a:t>
            </a:r>
            <a:r>
              <a:rPr lang="ru-RU" sz="2400" dirty="0">
                <a:solidFill>
                  <a:schemeClr val="tx1"/>
                </a:solidFill>
              </a:rPr>
              <a:t> +</a:t>
            </a:r>
            <a:r>
              <a:rPr lang="ru-RU" sz="2400" kern="1200" dirty="0">
                <a:solidFill>
                  <a:schemeClr val="tx1"/>
                </a:solidFill>
              </a:rPr>
              <a:t> </a:t>
            </a:r>
            <a:r>
              <a:rPr lang="ru-RU" sz="2400" kern="1200" dirty="0" err="1">
                <a:solidFill>
                  <a:schemeClr val="tx1"/>
                </a:solidFill>
              </a:rPr>
              <a:t>Backend</a:t>
            </a:r>
            <a:endParaRPr lang="en-US" sz="2400" kern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CC5AE0A-E2F5-5B85-FEB3-2ED56D8E4B51}"/>
              </a:ext>
            </a:extLst>
          </p:cNvPr>
          <p:cNvSpPr/>
          <p:nvPr/>
        </p:nvSpPr>
        <p:spPr>
          <a:xfrm>
            <a:off x="3276165" y="4319340"/>
            <a:ext cx="2665918" cy="2003307"/>
          </a:xfrm>
          <a:prstGeom prst="rect">
            <a:avLst/>
          </a:prstGeom>
          <a:noFill/>
          <a:ln w="38100">
            <a:solidFill>
              <a:srgbClr val="11A65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311" tIns="179311" rIns="179311" bIns="179311" numCol="1" spcCol="1270" anchor="t" anchorCtr="0">
            <a:noAutofit/>
          </a:bodyPr>
          <a:lstStyle/>
          <a:p>
            <a:pPr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b="1" kern="1200" dirty="0">
                <a:solidFill>
                  <a:schemeClr val="tx1"/>
                </a:solidFill>
              </a:rPr>
              <a:t>Казаринов Андрей</a:t>
            </a:r>
            <a:r>
              <a:rPr lang="ru-RU" sz="2400" kern="1200" dirty="0">
                <a:solidFill>
                  <a:schemeClr val="tx1"/>
                </a:solidFill>
              </a:rPr>
              <a:t>:</a:t>
            </a:r>
            <a:endParaRPr lang="en-US" sz="2400" dirty="0">
              <a:solidFill>
                <a:schemeClr val="tx1"/>
              </a:solidFill>
            </a:endParaRPr>
          </a:p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400" dirty="0">
                <a:solidFill>
                  <a:schemeClr val="tx1"/>
                </a:solidFill>
              </a:rPr>
              <a:t>разработчик</a:t>
            </a:r>
            <a:r>
              <a:rPr lang="ru-RU" sz="2400" kern="1200" dirty="0">
                <a:solidFill>
                  <a:schemeClr val="tx1"/>
                </a:solidFill>
              </a:rPr>
              <a:t> алгоритма решения</a:t>
            </a:r>
            <a:endParaRPr lang="en-US" sz="2400" kern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6EE42E-5631-34A5-98C4-3A7AF323355E}"/>
              </a:ext>
            </a:extLst>
          </p:cNvPr>
          <p:cNvSpPr/>
          <p:nvPr/>
        </p:nvSpPr>
        <p:spPr>
          <a:xfrm>
            <a:off x="6059121" y="4322186"/>
            <a:ext cx="2665919" cy="2015582"/>
          </a:xfrm>
          <a:prstGeom prst="rect">
            <a:avLst/>
          </a:prstGeom>
          <a:noFill/>
          <a:ln w="38100">
            <a:solidFill>
              <a:srgbClr val="11A65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311" tIns="179311" rIns="179311" bIns="179311" numCol="1" spcCol="1270" anchor="ctr" anchorCtr="0">
            <a:noAutofit/>
          </a:bodyPr>
          <a:lstStyle/>
          <a:p>
            <a:pPr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b="1" kern="1200" dirty="0">
                <a:solidFill>
                  <a:schemeClr val="tx1"/>
                </a:solidFill>
              </a:rPr>
              <a:t>Гриненко </a:t>
            </a:r>
            <a:r>
              <a:rPr lang="ru-RU" sz="2400" b="1" dirty="0">
                <a:solidFill>
                  <a:schemeClr val="tx1"/>
                </a:solidFill>
              </a:rPr>
              <a:t>Анна: </a:t>
            </a:r>
            <a:endParaRPr lang="en-US" sz="2400" dirty="0">
              <a:solidFill>
                <a:schemeClr val="tx1"/>
              </a:solidFill>
            </a:endParaRPr>
          </a:p>
          <a:p>
            <a:pPr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dirty="0">
                <a:solidFill>
                  <a:schemeClr val="tx1"/>
                </a:solidFill>
              </a:rPr>
              <a:t>разработчик алгоритма решения</a:t>
            </a:r>
            <a:endParaRPr lang="en-US" sz="2400" kern="1200">
              <a:solidFill>
                <a:schemeClr val="tx1"/>
              </a:solidFill>
              <a:cs typeface="Calibri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5BEF82A-CA82-C449-C6DE-7F8FD7C1EB4A}"/>
              </a:ext>
            </a:extLst>
          </p:cNvPr>
          <p:cNvSpPr/>
          <p:nvPr/>
        </p:nvSpPr>
        <p:spPr>
          <a:xfrm>
            <a:off x="8808946" y="4327339"/>
            <a:ext cx="2665917" cy="2015585"/>
          </a:xfrm>
          <a:prstGeom prst="rect">
            <a:avLst/>
          </a:prstGeom>
          <a:noFill/>
          <a:ln w="38100">
            <a:solidFill>
              <a:srgbClr val="11A65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311" tIns="179311" rIns="179311" bIns="179311" numCol="1" spcCol="1270" anchor="t" anchorCtr="0">
            <a:noAutofit/>
          </a:bodyPr>
          <a:lstStyle/>
          <a:p>
            <a:pPr marL="0" lvl="0" indent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400" b="1" kern="1200" dirty="0">
                <a:solidFill>
                  <a:schemeClr val="tx1"/>
                </a:solidFill>
              </a:rPr>
              <a:t>Ефремова Ольга</a:t>
            </a:r>
            <a:r>
              <a:rPr lang="ru-RU" sz="2400" kern="1200" dirty="0">
                <a:solidFill>
                  <a:schemeClr val="tx1"/>
                </a:solidFill>
              </a:rPr>
              <a:t>: дизайнер</a:t>
            </a:r>
            <a:endParaRPr lang="en-US" sz="2400" kern="12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6" name="Рисунок 5" descr="Изображение выглядит как человек, Человеческое лицо, одежда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C269A5BE-5E63-8E03-F0B4-66860B7E7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93"/>
          <a:stretch/>
        </p:blipFill>
        <p:spPr>
          <a:xfrm>
            <a:off x="6093791" y="1423510"/>
            <a:ext cx="2665896" cy="2844981"/>
          </a:xfrm>
          <a:prstGeom prst="rect">
            <a:avLst/>
          </a:prstGeom>
        </p:spPr>
      </p:pic>
      <p:pic>
        <p:nvPicPr>
          <p:cNvPr id="8" name="Рисунок 7" descr="Изображение выглядит как человек, Человеческое лицо, одежд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7F600C14-6EAD-1CE0-A0A6-1FE59084B8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34" r="7679"/>
          <a:stretch/>
        </p:blipFill>
        <p:spPr>
          <a:xfrm>
            <a:off x="493207" y="1778100"/>
            <a:ext cx="2665918" cy="24903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54FE6B-21B1-2634-A5B8-B6B898ED56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6740"/>
          <a:stretch/>
        </p:blipFill>
        <p:spPr>
          <a:xfrm>
            <a:off x="8828158" y="1423510"/>
            <a:ext cx="2642966" cy="284745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68AA557-041C-1D22-6B16-A611729AAD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03" b="7304"/>
          <a:stretch/>
        </p:blipFill>
        <p:spPr>
          <a:xfrm>
            <a:off x="3373080" y="1423510"/>
            <a:ext cx="2506755" cy="28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Графика, графическая вставка, мультфильм">
            <a:extLst>
              <a:ext uri="{FF2B5EF4-FFF2-40B4-BE49-F238E27FC236}">
                <a16:creationId xmlns:a16="http://schemas.microsoft.com/office/drawing/2014/main" id="{44D1CC92-6CD8-2BB9-B511-DC2E760D0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5" y="6322647"/>
            <a:ext cx="1662545" cy="53535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16C841-45EA-FA28-6C32-E726B85DEB11}"/>
              </a:ext>
            </a:extLst>
          </p:cNvPr>
          <p:cNvSpPr/>
          <p:nvPr/>
        </p:nvSpPr>
        <p:spPr>
          <a:xfrm>
            <a:off x="311085" y="316292"/>
            <a:ext cx="5784915" cy="697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B6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endParaRPr lang="ru-RU" sz="3600" dirty="0">
              <a:solidFill>
                <a:srgbClr val="0B6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AD96A72-666F-73E7-FA65-C5E3BB43D08B}"/>
              </a:ext>
            </a:extLst>
          </p:cNvPr>
          <p:cNvCxnSpPr/>
          <p:nvPr/>
        </p:nvCxnSpPr>
        <p:spPr>
          <a:xfrm>
            <a:off x="311085" y="1013875"/>
            <a:ext cx="5784915" cy="0"/>
          </a:xfrm>
          <a:prstGeom prst="line">
            <a:avLst/>
          </a:prstGeom>
          <a:ln w="76200">
            <a:solidFill>
              <a:srgbClr val="18A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0CFDD62-0F2B-E329-9BA4-37DADB8D0FAC}"/>
              </a:ext>
            </a:extLst>
          </p:cNvPr>
          <p:cNvSpPr>
            <a:spLocks/>
          </p:cNvSpPr>
          <p:nvPr/>
        </p:nvSpPr>
        <p:spPr>
          <a:xfrm>
            <a:off x="854242" y="1286040"/>
            <a:ext cx="10991433" cy="232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buClr>
                <a:srgbClr val="18AA64"/>
              </a:buClr>
              <a:buSzPct val="100000"/>
            </a:pPr>
            <a:r>
              <a:rPr lang="ru-RU" sz="2800" dirty="0">
                <a:solidFill>
                  <a:schemeClr val="tx1"/>
                </a:solidFill>
                <a:latin typeface="Arial"/>
                <a:cs typeface="Arial"/>
              </a:rPr>
              <a:t>При помощи методов искусственного интеллекта и данных, включающих полные адреса домов и зданий</a:t>
            </a:r>
          </a:p>
          <a:p>
            <a:pPr>
              <a:buClr>
                <a:srgbClr val="18AA64"/>
              </a:buClr>
              <a:buSzPct val="100000"/>
            </a:pPr>
            <a:r>
              <a:rPr lang="ru-RU" sz="2800" dirty="0">
                <a:solidFill>
                  <a:schemeClr val="tx1"/>
                </a:solidFill>
                <a:latin typeface="Arial"/>
                <a:cs typeface="Arial"/>
              </a:rPr>
              <a:t>г. Санкт-Петербурга, построить модель, которая сможет адаптироваться к задачам определения корректного адреса, содержащегося в исходной базе данных.</a:t>
            </a:r>
            <a:endParaRPr lang="ru-RU" sz="24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10" name="Рисунок 9" descr="Папка-планшет с галочками со сплошной заливкой">
            <a:extLst>
              <a:ext uri="{FF2B5EF4-FFF2-40B4-BE49-F238E27FC236}">
                <a16:creationId xmlns:a16="http://schemas.microsoft.com/office/drawing/2014/main" id="{A945657C-70A4-A479-E63B-8B0509BD8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3746">
            <a:off x="5309602" y="-739992"/>
            <a:ext cx="8264960" cy="8264960"/>
          </a:xfrm>
          <a:prstGeom prst="rect">
            <a:avLst/>
          </a:prstGeom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AB6F5E76-5982-3C74-27BB-D8077CBFCD2D}"/>
              </a:ext>
            </a:extLst>
          </p:cNvPr>
          <p:cNvCxnSpPr>
            <a:cxnSpLocks/>
          </p:cNvCxnSpPr>
          <p:nvPr/>
        </p:nvCxnSpPr>
        <p:spPr>
          <a:xfrm>
            <a:off x="311085" y="1552207"/>
            <a:ext cx="543157" cy="0"/>
          </a:xfrm>
          <a:prstGeom prst="straightConnector1">
            <a:avLst/>
          </a:prstGeom>
          <a:ln w="76200">
            <a:solidFill>
              <a:srgbClr val="18AA64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793B25E1-DF97-1BF3-1047-86D0C5ECB48C}"/>
              </a:ext>
            </a:extLst>
          </p:cNvPr>
          <p:cNvCxnSpPr>
            <a:cxnSpLocks/>
          </p:cNvCxnSpPr>
          <p:nvPr/>
        </p:nvCxnSpPr>
        <p:spPr>
          <a:xfrm>
            <a:off x="312051" y="4752234"/>
            <a:ext cx="543157" cy="0"/>
          </a:xfrm>
          <a:prstGeom prst="straightConnector1">
            <a:avLst/>
          </a:prstGeom>
          <a:ln w="76200">
            <a:solidFill>
              <a:srgbClr val="18AA64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7F5C8-9E2E-9DA0-D515-7694FF058539}"/>
              </a:ext>
            </a:extLst>
          </p:cNvPr>
          <p:cNvSpPr txBox="1"/>
          <p:nvPr/>
        </p:nvSpPr>
        <p:spPr>
          <a:xfrm>
            <a:off x="251177" y="3615267"/>
            <a:ext cx="6771921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b="1" dirty="0">
                <a:solidFill>
                  <a:srgbClr val="0B6B3D"/>
                </a:solidFill>
                <a:latin typeface="Arial"/>
                <a:cs typeface="Arial"/>
              </a:rPr>
              <a:t>Дополнительно</a:t>
            </a:r>
            <a:endParaRPr lang="ru-RU" sz="3600" dirty="0">
              <a:solidFill>
                <a:srgbClr val="0B6B3D"/>
              </a:solidFill>
              <a:latin typeface="Arial"/>
              <a:cs typeface="Arial"/>
            </a:endParaRPr>
          </a:p>
          <a:p>
            <a:endParaRPr lang="ru-RU" sz="2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14DBFD5-ACFD-0EEB-DC35-49FBD43BF6ED}"/>
              </a:ext>
            </a:extLst>
          </p:cNvPr>
          <p:cNvCxnSpPr>
            <a:cxnSpLocks/>
          </p:cNvCxnSpPr>
          <p:nvPr/>
        </p:nvCxnSpPr>
        <p:spPr>
          <a:xfrm>
            <a:off x="311085" y="4243518"/>
            <a:ext cx="5784915" cy="0"/>
          </a:xfrm>
          <a:prstGeom prst="line">
            <a:avLst/>
          </a:prstGeom>
          <a:ln w="76200">
            <a:solidFill>
              <a:srgbClr val="18A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A285A2F-2A2D-D2F7-E235-66AFEA16F8C2}"/>
              </a:ext>
            </a:extLst>
          </p:cNvPr>
          <p:cNvSpPr/>
          <p:nvPr/>
        </p:nvSpPr>
        <p:spPr>
          <a:xfrm>
            <a:off x="854241" y="4493732"/>
            <a:ext cx="10991433" cy="150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2800" dirty="0">
                <a:solidFill>
                  <a:schemeClr val="tx1"/>
                </a:solidFill>
                <a:latin typeface="Arial"/>
                <a:cs typeface="Arial"/>
              </a:rPr>
              <a:t>Создание прототипа сервиса, работа с которым доступна обычным пользователям. Реализовать интеграцию с сервисами карт (Яндекс карты) для демонстрации результатов</a:t>
            </a:r>
            <a:endParaRPr lang="ru-RU" sz="24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638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66" descr="Гаечный ключ контур">
            <a:extLst>
              <a:ext uri="{FF2B5EF4-FFF2-40B4-BE49-F238E27FC236}">
                <a16:creationId xmlns:a16="http://schemas.microsoft.com/office/drawing/2014/main" id="{5513CBC7-C4C5-C8BB-BD1F-9B54BC1F1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4591" flipV="1">
            <a:off x="4832877" y="-729145"/>
            <a:ext cx="7868617" cy="7868617"/>
          </a:xfrm>
          <a:prstGeom prst="rect">
            <a:avLst/>
          </a:prstGeom>
        </p:spPr>
      </p:pic>
      <p:pic>
        <p:nvPicPr>
          <p:cNvPr id="66" name="Рисунок 65" descr="Гаечный ключ контур">
            <a:extLst>
              <a:ext uri="{FF2B5EF4-FFF2-40B4-BE49-F238E27FC236}">
                <a16:creationId xmlns:a16="http://schemas.microsoft.com/office/drawing/2014/main" id="{138FB285-FF87-9A24-1A53-1C6C0C3A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05409">
            <a:off x="5051301" y="-498481"/>
            <a:ext cx="7868617" cy="7868617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графическая вставка, мультфильм">
            <a:extLst>
              <a:ext uri="{FF2B5EF4-FFF2-40B4-BE49-F238E27FC236}">
                <a16:creationId xmlns:a16="http://schemas.microsoft.com/office/drawing/2014/main" id="{44D1CC92-6CD8-2BB9-B511-DC2E760D0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5" y="6322647"/>
            <a:ext cx="1662545" cy="53535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16C841-45EA-FA28-6C32-E726B85DEB11}"/>
              </a:ext>
            </a:extLst>
          </p:cNvPr>
          <p:cNvSpPr/>
          <p:nvPr/>
        </p:nvSpPr>
        <p:spPr>
          <a:xfrm>
            <a:off x="311085" y="316292"/>
            <a:ext cx="5784915" cy="697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b="1" dirty="0">
                <a:solidFill>
                  <a:srgbClr val="0B6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Общая схема решения</a:t>
            </a:r>
            <a:endParaRPr lang="ru-RU" sz="3600" dirty="0">
              <a:solidFill>
                <a:srgbClr val="0B6B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AD96A72-666F-73E7-FA65-C5E3BB43D08B}"/>
              </a:ext>
            </a:extLst>
          </p:cNvPr>
          <p:cNvCxnSpPr/>
          <p:nvPr/>
        </p:nvCxnSpPr>
        <p:spPr>
          <a:xfrm>
            <a:off x="311085" y="1013875"/>
            <a:ext cx="5784915" cy="0"/>
          </a:xfrm>
          <a:prstGeom prst="line">
            <a:avLst/>
          </a:prstGeom>
          <a:ln w="76200">
            <a:solidFill>
              <a:srgbClr val="18A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D7EA2F06-7A0A-7EAE-24F9-D8F195ACD796}"/>
              </a:ext>
            </a:extLst>
          </p:cNvPr>
          <p:cNvSpPr/>
          <p:nvPr/>
        </p:nvSpPr>
        <p:spPr>
          <a:xfrm>
            <a:off x="1090837" y="1271280"/>
            <a:ext cx="704335" cy="704335"/>
          </a:xfrm>
          <a:prstGeom prst="ellipse">
            <a:avLst/>
          </a:prstGeom>
          <a:solidFill>
            <a:srgbClr val="26AF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/>
              <a:t>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C555482E-6068-4A73-86CE-C666545A3F05}"/>
              </a:ext>
            </a:extLst>
          </p:cNvPr>
          <p:cNvSpPr/>
          <p:nvPr/>
        </p:nvSpPr>
        <p:spPr>
          <a:xfrm>
            <a:off x="2767936" y="3422173"/>
            <a:ext cx="704335" cy="704335"/>
          </a:xfrm>
          <a:prstGeom prst="ellipse">
            <a:avLst/>
          </a:prstGeom>
          <a:solidFill>
            <a:srgbClr val="26AF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/>
              <a:t>2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8E80496-9086-8CB7-6656-1AD08FB56E4B}"/>
              </a:ext>
            </a:extLst>
          </p:cNvPr>
          <p:cNvSpPr/>
          <p:nvPr/>
        </p:nvSpPr>
        <p:spPr>
          <a:xfrm>
            <a:off x="7121628" y="5573067"/>
            <a:ext cx="704335" cy="704335"/>
          </a:xfrm>
          <a:prstGeom prst="ellipse">
            <a:avLst/>
          </a:prstGeom>
          <a:solidFill>
            <a:srgbClr val="26AF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/>
              <a:t>3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B054436-68B0-7524-19C1-68FEBE7A28DA}"/>
              </a:ext>
            </a:extLst>
          </p:cNvPr>
          <p:cNvSpPr/>
          <p:nvPr/>
        </p:nvSpPr>
        <p:spPr>
          <a:xfrm>
            <a:off x="309991" y="1862060"/>
            <a:ext cx="2319649" cy="903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2000" b="1" dirty="0">
                <a:solidFill>
                  <a:srgbClr val="0B6B3D"/>
                </a:solidFill>
              </a:rPr>
              <a:t>Ввод запроса или загрузка </a:t>
            </a:r>
            <a:r>
              <a:rPr lang="ru-RU" sz="2000" b="1" dirty="0" err="1">
                <a:solidFill>
                  <a:srgbClr val="0B6B3D"/>
                </a:solidFill>
              </a:rPr>
              <a:t>датасета</a:t>
            </a:r>
            <a:endParaRPr lang="ru-RU" sz="2000" b="1" dirty="0">
              <a:solidFill>
                <a:srgbClr val="0B6B3D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697748F-D7FE-200F-4367-93AA2C60D065}"/>
              </a:ext>
            </a:extLst>
          </p:cNvPr>
          <p:cNvSpPr/>
          <p:nvPr/>
        </p:nvSpPr>
        <p:spPr>
          <a:xfrm>
            <a:off x="4519790" y="1390855"/>
            <a:ext cx="465185" cy="465185"/>
          </a:xfrm>
          <a:prstGeom prst="ellipse">
            <a:avLst/>
          </a:prstGeom>
          <a:solidFill>
            <a:srgbClr val="26AF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b="1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9D54A79-2B81-5A07-860C-07A0D6E8216F}"/>
              </a:ext>
            </a:extLst>
          </p:cNvPr>
          <p:cNvSpPr/>
          <p:nvPr/>
        </p:nvSpPr>
        <p:spPr>
          <a:xfrm>
            <a:off x="3263054" y="1862060"/>
            <a:ext cx="3002407" cy="905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b="1" dirty="0">
                <a:solidFill>
                  <a:srgbClr val="0B6B3D"/>
                </a:solidFill>
              </a:rPr>
              <a:t>Предобработка данных, удаление некорректных для задачи адресов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9C87AC-55F4-C4F9-9957-1BE2F69830C4}"/>
              </a:ext>
            </a:extLst>
          </p:cNvPr>
          <p:cNvSpPr/>
          <p:nvPr/>
        </p:nvSpPr>
        <p:spPr>
          <a:xfrm>
            <a:off x="2006220" y="4008883"/>
            <a:ext cx="2214619" cy="866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2000" b="1" dirty="0">
                <a:solidFill>
                  <a:srgbClr val="0B6B3D"/>
                </a:solidFill>
              </a:rPr>
              <a:t>Передача данных в </a:t>
            </a:r>
            <a:r>
              <a:rPr lang="ru-RU" sz="2000" b="1">
                <a:solidFill>
                  <a:srgbClr val="0B6B3D"/>
                </a:solidFill>
              </a:rPr>
              <a:t>Модель</a:t>
            </a:r>
            <a:endParaRPr lang="ru-RU" sz="3200" b="1" dirty="0">
              <a:solidFill>
                <a:srgbClr val="0B6B3D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5F6A4AB-1CB5-921F-6690-8F8FCE55ECBA}"/>
              </a:ext>
            </a:extLst>
          </p:cNvPr>
          <p:cNvSpPr/>
          <p:nvPr/>
        </p:nvSpPr>
        <p:spPr>
          <a:xfrm>
            <a:off x="5230990" y="4008883"/>
            <a:ext cx="4243391" cy="866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b="1" dirty="0">
                <a:solidFill>
                  <a:srgbClr val="0B6B3D"/>
                </a:solidFill>
              </a:rPr>
              <a:t>Сегментация адреса на структурные компоненты,  поиск по шаблону, используя расстояния Левенштейна</a:t>
            </a:r>
            <a:endParaRPr lang="ru-RU" sz="4400" b="1" dirty="0">
              <a:solidFill>
                <a:srgbClr val="0B6B3D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82E49BB-FB33-AE69-9B6D-33B0B0F4FDD6}"/>
              </a:ext>
            </a:extLst>
          </p:cNvPr>
          <p:cNvSpPr/>
          <p:nvPr/>
        </p:nvSpPr>
        <p:spPr>
          <a:xfrm>
            <a:off x="7115830" y="3541748"/>
            <a:ext cx="465185" cy="465185"/>
          </a:xfrm>
          <a:prstGeom prst="ellipse">
            <a:avLst/>
          </a:prstGeom>
          <a:solidFill>
            <a:srgbClr val="26AF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b="1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44A74F4-EA6F-B221-52E9-F24E35738A71}"/>
              </a:ext>
            </a:extLst>
          </p:cNvPr>
          <p:cNvSpPr/>
          <p:nvPr/>
        </p:nvSpPr>
        <p:spPr>
          <a:xfrm>
            <a:off x="8036737" y="5420662"/>
            <a:ext cx="3489918" cy="866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2000" b="1" dirty="0">
                <a:solidFill>
                  <a:srgbClr val="0B6B3D"/>
                </a:solidFill>
              </a:rPr>
              <a:t>Выбор результата алгоритма и отрисовка точки на карте на </a:t>
            </a:r>
            <a:r>
              <a:rPr lang="en-US" sz="2000" b="1" dirty="0">
                <a:solidFill>
                  <a:srgbClr val="0B6B3D"/>
                </a:solidFill>
              </a:rPr>
              <a:t>UI</a:t>
            </a:r>
            <a:r>
              <a:rPr lang="ru-RU" sz="2000" b="1" dirty="0">
                <a:solidFill>
                  <a:srgbClr val="0B6B3D"/>
                </a:solidFill>
              </a:rPr>
              <a:t> для пользователя</a:t>
            </a:r>
            <a:endParaRPr lang="ru-RU" sz="3200" b="1" dirty="0">
              <a:solidFill>
                <a:srgbClr val="0B6B3D"/>
              </a:solidFill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F9BF4C2-B72D-3C63-9708-ACB836D575D1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1795172" y="1623448"/>
            <a:ext cx="2724618" cy="0"/>
          </a:xfrm>
          <a:prstGeom prst="straightConnector1">
            <a:avLst/>
          </a:prstGeom>
          <a:ln w="76200">
            <a:solidFill>
              <a:srgbClr val="18AA64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F421B51-7E1C-6D5A-206F-CC5C47AC6A93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>
            <a:off x="3472271" y="3774341"/>
            <a:ext cx="3643559" cy="0"/>
          </a:xfrm>
          <a:prstGeom prst="straightConnector1">
            <a:avLst/>
          </a:prstGeom>
          <a:ln w="76200">
            <a:solidFill>
              <a:srgbClr val="18AA64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1E944578-00F9-F872-5C5A-0F674E17669B}"/>
              </a:ext>
            </a:extLst>
          </p:cNvPr>
          <p:cNvCxnSpPr>
            <a:stCxn id="17" idx="6"/>
            <a:endCxn id="14" idx="0"/>
          </p:cNvCxnSpPr>
          <p:nvPr/>
        </p:nvCxnSpPr>
        <p:spPr>
          <a:xfrm flipH="1">
            <a:off x="3120104" y="1623448"/>
            <a:ext cx="1864871" cy="1798725"/>
          </a:xfrm>
          <a:prstGeom prst="bentConnector4">
            <a:avLst>
              <a:gd name="adj1" fmla="val -98747"/>
              <a:gd name="adj2" fmla="val 81177"/>
            </a:avLst>
          </a:prstGeom>
          <a:ln w="76200">
            <a:solidFill>
              <a:srgbClr val="11A65F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оединитель: уступ 46">
            <a:extLst>
              <a:ext uri="{FF2B5EF4-FFF2-40B4-BE49-F238E27FC236}">
                <a16:creationId xmlns:a16="http://schemas.microsoft.com/office/drawing/2014/main" id="{62FDB19C-BA0C-D5E0-A1C7-0F13F4278F2D}"/>
              </a:ext>
            </a:extLst>
          </p:cNvPr>
          <p:cNvCxnSpPr>
            <a:cxnSpLocks/>
            <a:stCxn id="22" idx="6"/>
            <a:endCxn id="15" idx="0"/>
          </p:cNvCxnSpPr>
          <p:nvPr/>
        </p:nvCxnSpPr>
        <p:spPr>
          <a:xfrm flipH="1">
            <a:off x="7473796" y="3774341"/>
            <a:ext cx="107219" cy="1798726"/>
          </a:xfrm>
          <a:prstGeom prst="bentConnector4">
            <a:avLst>
              <a:gd name="adj1" fmla="val -2830934"/>
              <a:gd name="adj2" fmla="val 80471"/>
            </a:avLst>
          </a:prstGeom>
          <a:ln w="76200">
            <a:solidFill>
              <a:srgbClr val="11A65F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01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опросительный знак со сплошной заливкой">
            <a:extLst>
              <a:ext uri="{FF2B5EF4-FFF2-40B4-BE49-F238E27FC236}">
                <a16:creationId xmlns:a16="http://schemas.microsoft.com/office/drawing/2014/main" id="{18E1762D-2B6C-194D-A064-F1000E4EA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8491">
            <a:off x="4775366" y="-1242531"/>
            <a:ext cx="8788264" cy="8788264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графическая вставка, мультфильм">
            <a:extLst>
              <a:ext uri="{FF2B5EF4-FFF2-40B4-BE49-F238E27FC236}">
                <a16:creationId xmlns:a16="http://schemas.microsoft.com/office/drawing/2014/main" id="{44D1CC92-6CD8-2BB9-B511-DC2E760D0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5" y="6322647"/>
            <a:ext cx="1662545" cy="53535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16C841-45EA-FA28-6C32-E726B85DEB11}"/>
              </a:ext>
            </a:extLst>
          </p:cNvPr>
          <p:cNvSpPr/>
          <p:nvPr/>
        </p:nvSpPr>
        <p:spPr>
          <a:xfrm>
            <a:off x="311085" y="556181"/>
            <a:ext cx="6392306" cy="686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3600" b="1" dirty="0">
                <a:solidFill>
                  <a:srgbClr val="0B6B3D"/>
                </a:solidFill>
                <a:latin typeface="Arial"/>
                <a:cs typeface="Arial"/>
              </a:rPr>
              <a:t>Возникающие проблемы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AD96A72-666F-73E7-FA65-C5E3BB43D08B}"/>
              </a:ext>
            </a:extLst>
          </p:cNvPr>
          <p:cNvCxnSpPr/>
          <p:nvPr/>
        </p:nvCxnSpPr>
        <p:spPr>
          <a:xfrm>
            <a:off x="311085" y="1253764"/>
            <a:ext cx="5784915" cy="0"/>
          </a:xfrm>
          <a:prstGeom prst="line">
            <a:avLst/>
          </a:prstGeom>
          <a:ln w="76200">
            <a:solidFill>
              <a:srgbClr val="18A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0A217B0-ABB0-52A3-1450-150074442D6E}"/>
              </a:ext>
            </a:extLst>
          </p:cNvPr>
          <p:cNvSpPr/>
          <p:nvPr/>
        </p:nvSpPr>
        <p:spPr>
          <a:xfrm>
            <a:off x="359206" y="1823232"/>
            <a:ext cx="4396529" cy="1816653"/>
          </a:xfrm>
          <a:prstGeom prst="rect">
            <a:avLst/>
          </a:prstGeom>
          <a:noFill/>
          <a:ln w="76200">
            <a:solidFill>
              <a:srgbClr val="11A6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rgbClr val="000000"/>
                </a:solidFill>
                <a:latin typeface="Arial"/>
                <a:cs typeface="Arial"/>
              </a:rPr>
              <a:t>Разные форматы адресов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2DC9D2-84C8-E06B-9104-BCF662A0D60C}"/>
              </a:ext>
            </a:extLst>
          </p:cNvPr>
          <p:cNvSpPr/>
          <p:nvPr/>
        </p:nvSpPr>
        <p:spPr>
          <a:xfrm>
            <a:off x="6013766" y="1826016"/>
            <a:ext cx="4396529" cy="1816653"/>
          </a:xfrm>
          <a:prstGeom prst="rect">
            <a:avLst/>
          </a:prstGeom>
          <a:noFill/>
          <a:ln w="76200">
            <a:solidFill>
              <a:srgbClr val="11A6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rgbClr val="000000"/>
                </a:solidFill>
                <a:latin typeface="Arial"/>
                <a:cs typeface="Arial"/>
              </a:rPr>
              <a:t>Ошибки во вводимых словах </a:t>
            </a:r>
            <a:r>
              <a:rPr lang="ru-RU" sz="2800" dirty="0">
                <a:solidFill>
                  <a:srgbClr val="000000"/>
                </a:solidFill>
                <a:latin typeface="Arial"/>
                <a:cs typeface="Arial"/>
              </a:rPr>
              <a:t>(опечатки)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4EC7AC3-7EFB-5F72-4321-9FB74C7A4652}"/>
              </a:ext>
            </a:extLst>
          </p:cNvPr>
          <p:cNvSpPr/>
          <p:nvPr/>
        </p:nvSpPr>
        <p:spPr>
          <a:xfrm>
            <a:off x="1796830" y="4365542"/>
            <a:ext cx="4396529" cy="1816653"/>
          </a:xfrm>
          <a:prstGeom prst="rect">
            <a:avLst/>
          </a:prstGeom>
          <a:noFill/>
          <a:ln w="76200">
            <a:solidFill>
              <a:srgbClr val="11A6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rgbClr val="000000"/>
                </a:solidFill>
                <a:latin typeface="Arial"/>
                <a:cs typeface="Arial"/>
              </a:rPr>
              <a:t>Неверные родовые обозначения </a:t>
            </a:r>
            <a:r>
              <a:rPr lang="ru-RU" sz="2800" dirty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lang="ru-RU" sz="2800" dirty="0" err="1">
                <a:solidFill>
                  <a:srgbClr val="000000"/>
                </a:solidFill>
                <a:latin typeface="Arial"/>
                <a:cs typeface="Arial"/>
              </a:rPr>
              <a:t>геонимы</a:t>
            </a:r>
            <a:r>
              <a:rPr lang="ru-RU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ru-RU" sz="28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ru-RU" sz="2800" dirty="0" err="1">
                <a:solidFill>
                  <a:srgbClr val="000000"/>
                </a:solidFill>
                <a:latin typeface="Arial"/>
                <a:cs typeface="Arial"/>
              </a:rPr>
              <a:t>ex</a:t>
            </a:r>
            <a:r>
              <a:rPr lang="ru-RU" sz="2800" dirty="0">
                <a:solidFill>
                  <a:srgbClr val="000000"/>
                </a:solidFill>
                <a:latin typeface="Arial"/>
                <a:cs typeface="Arial"/>
              </a:rPr>
              <a:t>: улица - проспект)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CD4CE0D-7B10-1E01-CCC1-BB9EDA0E49DC}"/>
              </a:ext>
            </a:extLst>
          </p:cNvPr>
          <p:cNvSpPr/>
          <p:nvPr/>
        </p:nvSpPr>
        <p:spPr>
          <a:xfrm>
            <a:off x="7439364" y="4370916"/>
            <a:ext cx="4396529" cy="1816653"/>
          </a:xfrm>
          <a:prstGeom prst="rect">
            <a:avLst/>
          </a:prstGeom>
          <a:noFill/>
          <a:ln w="76200">
            <a:solidFill>
              <a:srgbClr val="11A6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rgbClr val="000000"/>
                </a:solidFill>
                <a:latin typeface="Arial"/>
                <a:cs typeface="Arial"/>
              </a:rPr>
              <a:t>Неполные адреса</a:t>
            </a:r>
          </a:p>
        </p:txBody>
      </p:sp>
    </p:spTree>
    <p:extLst>
      <p:ext uri="{BB962C8B-B14F-4D97-AF65-F5344CB8AC3E}">
        <p14:creationId xmlns:p14="http://schemas.microsoft.com/office/powerpoint/2010/main" val="421606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 descr="Перемотка вперед контур">
            <a:extLst>
              <a:ext uri="{FF2B5EF4-FFF2-40B4-BE49-F238E27FC236}">
                <a16:creationId xmlns:a16="http://schemas.microsoft.com/office/drawing/2014/main" id="{15BF0DFC-4D82-B0B9-981A-E9C98B6C9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2819" y="-2015708"/>
            <a:ext cx="9556917" cy="9556917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графическая вставка, мультфильм">
            <a:extLst>
              <a:ext uri="{FF2B5EF4-FFF2-40B4-BE49-F238E27FC236}">
                <a16:creationId xmlns:a16="http://schemas.microsoft.com/office/drawing/2014/main" id="{44D1CC92-6CD8-2BB9-B511-DC2E760D0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5" y="6322647"/>
            <a:ext cx="1662545" cy="53535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16C841-45EA-FA28-6C32-E726B85DEB11}"/>
              </a:ext>
            </a:extLst>
          </p:cNvPr>
          <p:cNvSpPr/>
          <p:nvPr/>
        </p:nvSpPr>
        <p:spPr>
          <a:xfrm>
            <a:off x="311085" y="291138"/>
            <a:ext cx="10599869" cy="95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3600" b="1" dirty="0">
                <a:solidFill>
                  <a:srgbClr val="0B6B3D"/>
                </a:solidFill>
                <a:latin typeface="Arial"/>
                <a:cs typeface="Arial"/>
              </a:rPr>
              <a:t>Алгоритм определения корректного адреса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AD96A72-666F-73E7-FA65-C5E3BB43D08B}"/>
              </a:ext>
            </a:extLst>
          </p:cNvPr>
          <p:cNvCxnSpPr/>
          <p:nvPr/>
        </p:nvCxnSpPr>
        <p:spPr>
          <a:xfrm>
            <a:off x="311085" y="1253764"/>
            <a:ext cx="5784915" cy="0"/>
          </a:xfrm>
          <a:prstGeom prst="line">
            <a:avLst/>
          </a:prstGeom>
          <a:ln w="76200">
            <a:solidFill>
              <a:srgbClr val="18A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0CFDD62-0F2B-E329-9BA4-37DADB8D0FAC}"/>
              </a:ext>
            </a:extLst>
          </p:cNvPr>
          <p:cNvSpPr/>
          <p:nvPr/>
        </p:nvSpPr>
        <p:spPr>
          <a:xfrm>
            <a:off x="311084" y="1638345"/>
            <a:ext cx="8665861" cy="4684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/>
              <a:t>Постановка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55095A-9BF7-C861-631B-BD74EA152819}"/>
              </a:ext>
            </a:extLst>
          </p:cNvPr>
          <p:cNvSpPr txBox="1"/>
          <p:nvPr/>
        </p:nvSpPr>
        <p:spPr>
          <a:xfrm>
            <a:off x="337727" y="4817252"/>
            <a:ext cx="1136956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0B6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Используемая метрика близости:</a:t>
            </a:r>
          </a:p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расстояние Левенштейна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A92331D8-6C66-7E68-7D8D-8A8A6928D1D1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663251" y="2227487"/>
            <a:ext cx="0" cy="704335"/>
          </a:xfrm>
          <a:prstGeom prst="straightConnector1">
            <a:avLst/>
          </a:prstGeom>
          <a:ln w="76200">
            <a:solidFill>
              <a:srgbClr val="18AA64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4853C13-499B-9823-6403-F85912F281D0}"/>
              </a:ext>
            </a:extLst>
          </p:cNvPr>
          <p:cNvSpPr/>
          <p:nvPr/>
        </p:nvSpPr>
        <p:spPr>
          <a:xfrm>
            <a:off x="1015417" y="1749690"/>
            <a:ext cx="10599869" cy="556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800" b="1" dirty="0">
                <a:solidFill>
                  <a:srgbClr val="0B6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Предобработка данных</a:t>
            </a:r>
            <a:endParaRPr lang="ru-RU" sz="2800" b="1" dirty="0">
              <a:solidFill>
                <a:srgbClr val="0B6B3D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4FF5F6-A59D-33C2-C9E5-CE76A49CF53E}"/>
              </a:ext>
            </a:extLst>
          </p:cNvPr>
          <p:cNvSpPr/>
          <p:nvPr/>
        </p:nvSpPr>
        <p:spPr>
          <a:xfrm>
            <a:off x="1067862" y="2956335"/>
            <a:ext cx="10708879" cy="1134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800" b="1" dirty="0">
                <a:solidFill>
                  <a:srgbClr val="0B6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Выделение структурных компонент: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город, улица, дом и </a:t>
            </a:r>
            <a:r>
              <a:rPr lang="ru-RU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тд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A302A5E-5709-E129-F8F0-9DB4529BF986}"/>
              </a:ext>
            </a:extLst>
          </p:cNvPr>
          <p:cNvSpPr/>
          <p:nvPr/>
        </p:nvSpPr>
        <p:spPr>
          <a:xfrm>
            <a:off x="1062635" y="4062648"/>
            <a:ext cx="10644660" cy="95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800" b="1" dirty="0">
                <a:solidFill>
                  <a:srgbClr val="0B6B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соответствий последовательно по компонентам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B401FE7-1C67-369C-FC06-26076B8FBADC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663251" y="3397007"/>
            <a:ext cx="0" cy="704335"/>
          </a:xfrm>
          <a:prstGeom prst="straightConnector1">
            <a:avLst/>
          </a:prstGeom>
          <a:ln w="76200">
            <a:solidFill>
              <a:srgbClr val="18AA64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3505A735-CB42-8BDF-D589-328DDAB1D8EC}"/>
              </a:ext>
            </a:extLst>
          </p:cNvPr>
          <p:cNvSpPr/>
          <p:nvPr/>
        </p:nvSpPr>
        <p:spPr>
          <a:xfrm>
            <a:off x="430658" y="1762302"/>
            <a:ext cx="465185" cy="465185"/>
          </a:xfrm>
          <a:prstGeom prst="ellipse">
            <a:avLst/>
          </a:prstGeom>
          <a:solidFill>
            <a:srgbClr val="26AF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b="1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0F9E2D4A-D646-C784-6913-3902BE79EBF3}"/>
              </a:ext>
            </a:extLst>
          </p:cNvPr>
          <p:cNvSpPr/>
          <p:nvPr/>
        </p:nvSpPr>
        <p:spPr>
          <a:xfrm>
            <a:off x="430658" y="2931822"/>
            <a:ext cx="465185" cy="465185"/>
          </a:xfrm>
          <a:prstGeom prst="ellipse">
            <a:avLst/>
          </a:prstGeom>
          <a:solidFill>
            <a:srgbClr val="26AF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b="1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DE86E1F-ED27-2473-D9C5-DC42743EFF96}"/>
              </a:ext>
            </a:extLst>
          </p:cNvPr>
          <p:cNvSpPr/>
          <p:nvPr/>
        </p:nvSpPr>
        <p:spPr>
          <a:xfrm>
            <a:off x="430658" y="4101342"/>
            <a:ext cx="465185" cy="465185"/>
          </a:xfrm>
          <a:prstGeom prst="ellipse">
            <a:avLst/>
          </a:prstGeom>
          <a:solidFill>
            <a:srgbClr val="26AF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88549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Графика, графическая вставка, мультфильм">
            <a:extLst>
              <a:ext uri="{FF2B5EF4-FFF2-40B4-BE49-F238E27FC236}">
                <a16:creationId xmlns:a16="http://schemas.microsoft.com/office/drawing/2014/main" id="{44D1CC92-6CD8-2BB9-B511-DC2E760D0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5" y="6322647"/>
            <a:ext cx="1662545" cy="53535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16C841-45EA-FA28-6C32-E726B85DEB11}"/>
              </a:ext>
            </a:extLst>
          </p:cNvPr>
          <p:cNvSpPr/>
          <p:nvPr/>
        </p:nvSpPr>
        <p:spPr>
          <a:xfrm>
            <a:off x="311085" y="556181"/>
            <a:ext cx="7154306" cy="686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3600" b="1">
                <a:solidFill>
                  <a:srgbClr val="0B6B3D"/>
                </a:solidFill>
                <a:latin typeface="Arial"/>
                <a:cs typeface="Arial"/>
              </a:rPr>
              <a:t>Пользовательский интерфейс</a:t>
            </a:r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AD96A72-666F-73E7-FA65-C5E3BB43D08B}"/>
              </a:ext>
            </a:extLst>
          </p:cNvPr>
          <p:cNvCxnSpPr/>
          <p:nvPr/>
        </p:nvCxnSpPr>
        <p:spPr>
          <a:xfrm>
            <a:off x="311085" y="1253764"/>
            <a:ext cx="5784915" cy="0"/>
          </a:xfrm>
          <a:prstGeom prst="line">
            <a:avLst/>
          </a:prstGeom>
          <a:ln w="76200">
            <a:solidFill>
              <a:srgbClr val="18A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3-08-27 00-52-35">
            <a:hlinkClick r:id="" action="ppaction://media"/>
            <a:extLst>
              <a:ext uri="{FF2B5EF4-FFF2-40B4-BE49-F238E27FC236}">
                <a16:creationId xmlns:a16="http://schemas.microsoft.com/office/drawing/2014/main" id="{3B1466A3-D638-C938-691B-564077B7A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0455" y="1515506"/>
            <a:ext cx="8509000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6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Стремление со сплошной заливкой">
            <a:extLst>
              <a:ext uri="{FF2B5EF4-FFF2-40B4-BE49-F238E27FC236}">
                <a16:creationId xmlns:a16="http://schemas.microsoft.com/office/drawing/2014/main" id="{35B8F62E-AB97-A1C2-CF7F-DD3252192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38901">
            <a:off x="4944582" y="-262927"/>
            <a:ext cx="8044488" cy="8044488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графическая вставка, мультфильм">
            <a:extLst>
              <a:ext uri="{FF2B5EF4-FFF2-40B4-BE49-F238E27FC236}">
                <a16:creationId xmlns:a16="http://schemas.microsoft.com/office/drawing/2014/main" id="{44D1CC92-6CD8-2BB9-B511-DC2E760D0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5" y="6322647"/>
            <a:ext cx="1662545" cy="53535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16C841-45EA-FA28-6C32-E726B85DEB11}"/>
              </a:ext>
            </a:extLst>
          </p:cNvPr>
          <p:cNvSpPr/>
          <p:nvPr/>
        </p:nvSpPr>
        <p:spPr>
          <a:xfrm>
            <a:off x="311085" y="556181"/>
            <a:ext cx="6392306" cy="686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3600" b="1">
                <a:solidFill>
                  <a:srgbClr val="0B6B3D"/>
                </a:solidFill>
                <a:latin typeface="Arial"/>
                <a:cs typeface="Arial"/>
              </a:rPr>
              <a:t>Преимущества решения</a:t>
            </a:r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AD96A72-666F-73E7-FA65-C5E3BB43D08B}"/>
              </a:ext>
            </a:extLst>
          </p:cNvPr>
          <p:cNvCxnSpPr/>
          <p:nvPr/>
        </p:nvCxnSpPr>
        <p:spPr>
          <a:xfrm>
            <a:off x="311085" y="1253764"/>
            <a:ext cx="5784915" cy="0"/>
          </a:xfrm>
          <a:prstGeom prst="line">
            <a:avLst/>
          </a:prstGeom>
          <a:ln w="76200">
            <a:solidFill>
              <a:srgbClr val="18A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 descr="Флажок со сплошной заливкой">
            <a:extLst>
              <a:ext uri="{FF2B5EF4-FFF2-40B4-BE49-F238E27FC236}">
                <a16:creationId xmlns:a16="http://schemas.microsoft.com/office/drawing/2014/main" id="{45D58EE2-1C76-5684-751C-FB5CFBF13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085" y="1575835"/>
            <a:ext cx="914400" cy="9144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573E27C-644B-6C4C-CDAA-E3D16582FE57}"/>
              </a:ext>
            </a:extLst>
          </p:cNvPr>
          <p:cNvSpPr/>
          <p:nvPr/>
        </p:nvSpPr>
        <p:spPr>
          <a:xfrm>
            <a:off x="1398658" y="1575835"/>
            <a:ext cx="9713842" cy="914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l"/>
            <a:r>
              <a:rPr lang="ru-RU" sz="2800" b="1" dirty="0">
                <a:solidFill>
                  <a:schemeClr val="tx1"/>
                </a:solidFill>
                <a:cs typeface="Calibri"/>
              </a:rPr>
              <a:t>Адаптивность:</a:t>
            </a:r>
          </a:p>
          <a:p>
            <a:pPr marL="342900" indent="-342900" algn="l">
              <a:buFont typeface="Arial"/>
              <a:buChar char="•"/>
            </a:pPr>
            <a:r>
              <a:rPr lang="ru-RU" sz="2000" dirty="0">
                <a:solidFill>
                  <a:schemeClr val="tx1"/>
                </a:solidFill>
                <a:cs typeface="Calibri"/>
              </a:rPr>
              <a:t>Есть возможность загрузить новые наборы данных или изменить исходные</a:t>
            </a:r>
            <a:endParaRPr lang="ru-RU" sz="200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7F632E-71F6-2D14-8D65-A8FCE0BD32D1}"/>
              </a:ext>
            </a:extLst>
          </p:cNvPr>
          <p:cNvSpPr/>
          <p:nvPr/>
        </p:nvSpPr>
        <p:spPr>
          <a:xfrm>
            <a:off x="1398657" y="2773180"/>
            <a:ext cx="9713843" cy="110386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l"/>
            <a:r>
              <a:rPr lang="ru-RU" sz="2800" b="1" dirty="0">
                <a:solidFill>
                  <a:schemeClr val="tx1"/>
                </a:solidFill>
                <a:cs typeface="Calibri"/>
              </a:rPr>
              <a:t>Масштабируемость: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cs typeface="Calibri"/>
              </a:rPr>
              <a:t>Возможность работы на </a:t>
            </a:r>
            <a:r>
              <a:rPr lang="ru-RU" sz="2000" dirty="0" err="1">
                <a:solidFill>
                  <a:schemeClr val="tx1"/>
                </a:solidFill>
                <a:cs typeface="Calibri"/>
              </a:rPr>
              <a:t>слабомощных</a:t>
            </a:r>
            <a:r>
              <a:rPr lang="ru-RU" sz="2000" dirty="0">
                <a:solidFill>
                  <a:schemeClr val="tx1"/>
                </a:solidFill>
                <a:cs typeface="Calibri"/>
              </a:rPr>
              <a:t> устройствах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cs typeface="Calibri"/>
              </a:rPr>
              <a:t>Масштабируется на другие города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4F43D53-A6B9-E1A0-AB45-964B9F7ED0C5}"/>
              </a:ext>
            </a:extLst>
          </p:cNvPr>
          <p:cNvSpPr/>
          <p:nvPr/>
        </p:nvSpPr>
        <p:spPr>
          <a:xfrm>
            <a:off x="1398657" y="4159989"/>
            <a:ext cx="9713843" cy="9144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2800" b="1" dirty="0">
                <a:solidFill>
                  <a:schemeClr val="tx1"/>
                </a:solidFill>
                <a:cs typeface="Calibri"/>
              </a:rPr>
              <a:t>Итоговая точность: 86%</a:t>
            </a:r>
            <a:r>
              <a:rPr lang="ru-RU" sz="2000" dirty="0">
                <a:solidFill>
                  <a:schemeClr val="tx1"/>
                </a:solidFill>
                <a:cs typeface="Calibri"/>
              </a:rPr>
              <a:t> на предоставленных </a:t>
            </a:r>
            <a:r>
              <a:rPr lang="ru-RU" sz="2000" dirty="0" err="1">
                <a:solidFill>
                  <a:schemeClr val="tx1"/>
                </a:solidFill>
                <a:cs typeface="Calibri"/>
              </a:rPr>
              <a:t>датасетах</a:t>
            </a:r>
            <a:endParaRPr lang="ru-RU" sz="2000" dirty="0">
              <a:solidFill>
                <a:schemeClr val="tx1"/>
              </a:solidFill>
              <a:highlight>
                <a:srgbClr val="FFFF00"/>
              </a:highlight>
              <a:cs typeface="Calibri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63CAC4D-4B52-44F3-8C1F-2E188863E629}"/>
              </a:ext>
            </a:extLst>
          </p:cNvPr>
          <p:cNvSpPr/>
          <p:nvPr/>
        </p:nvSpPr>
        <p:spPr>
          <a:xfrm>
            <a:off x="1398657" y="5357333"/>
            <a:ext cx="9713843" cy="914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2800" b="1" dirty="0">
                <a:solidFill>
                  <a:schemeClr val="tx1"/>
                </a:solidFill>
                <a:cs typeface="Calibri"/>
              </a:rPr>
              <a:t>Прототип полноценного сервиса</a:t>
            </a:r>
          </a:p>
          <a:p>
            <a:pPr algn="l"/>
            <a:r>
              <a:rPr lang="ru-RU" sz="2000" dirty="0">
                <a:solidFill>
                  <a:schemeClr val="tx1"/>
                </a:solidFill>
                <a:cs typeface="Calibri"/>
              </a:rPr>
              <a:t>+ Обработка запроса на стороне сервера</a:t>
            </a:r>
            <a:endParaRPr lang="ru-RU" sz="1600" dirty="0">
              <a:solidFill>
                <a:schemeClr val="tx1"/>
              </a:solidFill>
              <a:highlight>
                <a:srgbClr val="FFFF00"/>
              </a:highlight>
              <a:cs typeface="Calibri"/>
            </a:endParaRPr>
          </a:p>
        </p:txBody>
      </p:sp>
      <p:pic>
        <p:nvPicPr>
          <p:cNvPr id="17" name="Рисунок 16" descr="Флажок со сплошной заливкой">
            <a:extLst>
              <a:ext uri="{FF2B5EF4-FFF2-40B4-BE49-F238E27FC236}">
                <a16:creationId xmlns:a16="http://schemas.microsoft.com/office/drawing/2014/main" id="{2E2EF029-D590-BC93-FCBA-B7DB40C61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085" y="2971800"/>
            <a:ext cx="914400" cy="914400"/>
          </a:xfrm>
          <a:prstGeom prst="rect">
            <a:avLst/>
          </a:prstGeom>
        </p:spPr>
      </p:pic>
      <p:pic>
        <p:nvPicPr>
          <p:cNvPr id="18" name="Рисунок 17" descr="Флажок со сплошной заливкой">
            <a:extLst>
              <a:ext uri="{FF2B5EF4-FFF2-40B4-BE49-F238E27FC236}">
                <a16:creationId xmlns:a16="http://schemas.microsoft.com/office/drawing/2014/main" id="{CA46BB28-E00A-D382-73B6-4EF4A96AD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085" y="4159989"/>
            <a:ext cx="914400" cy="914400"/>
          </a:xfrm>
          <a:prstGeom prst="rect">
            <a:avLst/>
          </a:prstGeom>
        </p:spPr>
      </p:pic>
      <p:pic>
        <p:nvPicPr>
          <p:cNvPr id="19" name="Рисунок 18" descr="Флажок со сплошной заливкой">
            <a:extLst>
              <a:ext uri="{FF2B5EF4-FFF2-40B4-BE49-F238E27FC236}">
                <a16:creationId xmlns:a16="http://schemas.microsoft.com/office/drawing/2014/main" id="{3618DE1F-4F43-A6D7-16D1-48E6408AB9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085" y="53573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0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Робот со сплошной заливкой">
            <a:extLst>
              <a:ext uri="{FF2B5EF4-FFF2-40B4-BE49-F238E27FC236}">
                <a16:creationId xmlns:a16="http://schemas.microsoft.com/office/drawing/2014/main" id="{08F2A367-7439-281B-909A-99B1A6C12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1840">
            <a:off x="5133873" y="-1089188"/>
            <a:ext cx="8781732" cy="8781732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графическая вставка, мультфильм">
            <a:extLst>
              <a:ext uri="{FF2B5EF4-FFF2-40B4-BE49-F238E27FC236}">
                <a16:creationId xmlns:a16="http://schemas.microsoft.com/office/drawing/2014/main" id="{44D1CC92-6CD8-2BB9-B511-DC2E760D0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5" y="6322647"/>
            <a:ext cx="1662545" cy="53535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16C841-45EA-FA28-6C32-E726B85DEB11}"/>
              </a:ext>
            </a:extLst>
          </p:cNvPr>
          <p:cNvSpPr/>
          <p:nvPr/>
        </p:nvSpPr>
        <p:spPr>
          <a:xfrm>
            <a:off x="311085" y="556181"/>
            <a:ext cx="6392306" cy="686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3600" b="1" dirty="0">
                <a:solidFill>
                  <a:srgbClr val="0B6B3D"/>
                </a:solidFill>
                <a:latin typeface="Arial"/>
                <a:cs typeface="Arial"/>
              </a:rPr>
              <a:t>Технологии</a:t>
            </a:r>
            <a:endParaRPr lang="ru-RU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AD96A72-666F-73E7-FA65-C5E3BB43D08B}"/>
              </a:ext>
            </a:extLst>
          </p:cNvPr>
          <p:cNvCxnSpPr/>
          <p:nvPr/>
        </p:nvCxnSpPr>
        <p:spPr>
          <a:xfrm>
            <a:off x="311085" y="1253764"/>
            <a:ext cx="5784915" cy="0"/>
          </a:xfrm>
          <a:prstGeom prst="line">
            <a:avLst/>
          </a:prstGeom>
          <a:ln w="76200">
            <a:solidFill>
              <a:srgbClr val="18A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Изображение выглядит как текст, логотип, графическая вставк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4C3C44B8-9575-CE47-0536-4A886B373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41" y="1732624"/>
            <a:ext cx="2380556" cy="265603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Шрифт, снимок экрана, текст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C1976A8-1D0D-44D3-BE56-235EE8D50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025" y="3797360"/>
            <a:ext cx="3430411" cy="343041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CEF4E42F-8FD6-5489-E677-980140670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544" y="4508003"/>
            <a:ext cx="4319992" cy="215999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Шрифт, Графика, логотип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83085DD-5687-EC46-5CB3-CC9D3D96E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850" y="1591316"/>
            <a:ext cx="2815110" cy="279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601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7125BC3CED006A47BC71AB70A9C24610" ma:contentTypeVersion="7" ma:contentTypeDescription="Создание документа." ma:contentTypeScope="" ma:versionID="d097d5958ac828e4ee97c6467e528191">
  <xsd:schema xmlns:xsd="http://www.w3.org/2001/XMLSchema" xmlns:xs="http://www.w3.org/2001/XMLSchema" xmlns:p="http://schemas.microsoft.com/office/2006/metadata/properties" xmlns:ns3="e6456a99-fd0a-4532-8a21-70f7750ccae0" xmlns:ns4="f5aea7aa-247c-4413-a285-01ef321026f6" targetNamespace="http://schemas.microsoft.com/office/2006/metadata/properties" ma:root="true" ma:fieldsID="2afeabe6fbd478e273105b1a9cf8e774" ns3:_="" ns4:_="">
    <xsd:import namespace="e6456a99-fd0a-4532-8a21-70f7750ccae0"/>
    <xsd:import namespace="f5aea7aa-247c-4413-a285-01ef321026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56a99-fd0a-4532-8a21-70f7750cca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ea7aa-247c-4413-a285-01ef321026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6456a99-fd0a-4532-8a21-70f7750ccae0" xsi:nil="true"/>
  </documentManagement>
</p:properties>
</file>

<file path=customXml/itemProps1.xml><?xml version="1.0" encoding="utf-8"?>
<ds:datastoreItem xmlns:ds="http://schemas.openxmlformats.org/officeDocument/2006/customXml" ds:itemID="{3C64D804-DB9A-4ADD-9876-C96152D022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8FFCA3-440B-43C0-936C-D0075F14E796}">
  <ds:schemaRefs>
    <ds:schemaRef ds:uri="e6456a99-fd0a-4532-8a21-70f7750ccae0"/>
    <ds:schemaRef ds:uri="f5aea7aa-247c-4413-a285-01ef321026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F0F22A-24EB-4EFA-9A26-3CA1522972C2}">
  <ds:schemaRefs>
    <ds:schemaRef ds:uri="http://schemas.microsoft.com/office/2006/documentManagement/types"/>
    <ds:schemaRef ds:uri="e6456a99-fd0a-4532-8a21-70f7750ccae0"/>
    <ds:schemaRef ds:uri="http://purl.org/dc/dcmitype/"/>
    <ds:schemaRef ds:uri="http://purl.org/dc/elements/1.1/"/>
    <ds:schemaRef ds:uri="http://schemas.openxmlformats.org/package/2006/metadata/core-properties"/>
    <ds:schemaRef ds:uri="f5aea7aa-247c-4413-a285-01ef321026f6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1203</TotalTime>
  <Words>686</Words>
  <Application>Microsoft Office PowerPoint</Application>
  <PresentationFormat>Широкоэкранный</PresentationFormat>
  <Paragraphs>91</Paragraphs>
  <Slides>10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Ефремова Ольга</dc:creator>
  <cp:lastModifiedBy>Ефремова Ольга</cp:lastModifiedBy>
  <cp:revision>5</cp:revision>
  <dcterms:created xsi:type="dcterms:W3CDTF">2023-08-26T11:57:17Z</dcterms:created>
  <dcterms:modified xsi:type="dcterms:W3CDTF">2023-08-27T08:00:52Z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0x0101007125BC3CED006A47BC71AB70A9C24610</vt:lpwstr>
  </property>
</Properties>
</file>